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8" r:id="rId10"/>
    <p:sldId id="266" r:id="rId11"/>
    <p:sldId id="269" r:id="rId12"/>
    <p:sldId id="267" r:id="rId13"/>
    <p:sldId id="298" r:id="rId14"/>
    <p:sldId id="289" r:id="rId15"/>
    <p:sldId id="290" r:id="rId16"/>
    <p:sldId id="288" r:id="rId17"/>
    <p:sldId id="273" r:id="rId18"/>
    <p:sldId id="274" r:id="rId19"/>
    <p:sldId id="276" r:id="rId20"/>
    <p:sldId id="278" r:id="rId21"/>
    <p:sldId id="280" r:id="rId22"/>
    <p:sldId id="277" r:id="rId23"/>
    <p:sldId id="279" r:id="rId24"/>
    <p:sldId id="275" r:id="rId25"/>
    <p:sldId id="282" r:id="rId26"/>
    <p:sldId id="283" r:id="rId27"/>
    <p:sldId id="284" r:id="rId28"/>
    <p:sldId id="285" r:id="rId29"/>
    <p:sldId id="291" r:id="rId30"/>
    <p:sldId id="293" r:id="rId31"/>
    <p:sldId id="295" r:id="rId32"/>
    <p:sldId id="304" r:id="rId33"/>
    <p:sldId id="294" r:id="rId34"/>
    <p:sldId id="299" r:id="rId35"/>
    <p:sldId id="300" r:id="rId36"/>
    <p:sldId id="301" r:id="rId37"/>
    <p:sldId id="302" r:id="rId38"/>
    <p:sldId id="30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96"/>
    <p:restoredTop sz="94713"/>
  </p:normalViewPr>
  <p:slideViewPr>
    <p:cSldViewPr snapToGrid="0">
      <p:cViewPr>
        <p:scale>
          <a:sx n="85" d="100"/>
          <a:sy n="85" d="100"/>
        </p:scale>
        <p:origin x="616" y="672"/>
      </p:cViewPr>
      <p:guideLst/>
    </p:cSldViewPr>
  </p:slideViewPr>
  <p:outlineViewPr>
    <p:cViewPr>
      <p:scale>
        <a:sx n="33" d="100"/>
        <a:sy n="33" d="100"/>
      </p:scale>
      <p:origin x="0" y="-140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B7F7E-24C4-7145-8790-875A6B9D197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A88D2-2B24-5F47-AD31-ECBEF75A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2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8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49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Theta dependence vs. Time Dependence!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1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4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7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A88D2-2B24-5F47-AD31-ECBEF75A08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52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9E89-D65D-6A27-00F6-272150DE1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6B33E-8EF6-60F8-ECB2-116113EFE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CD536-ED67-B5EA-E951-58F1E4D7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F7F4B-6C55-3E2F-406C-9C1BB8F6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B9314-0A41-8137-F7A6-2C35495C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0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2C08-DDC8-7C07-AA1F-DACFB4D7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16E05-36B8-882F-85EF-7C0BBFAA2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36B0D-E7DA-8D42-E193-5656432B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E4DCB-B6F0-30C9-D63B-39C251FFC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6042-78C2-2B0C-A493-F23673F8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7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A45F8-595C-2CF8-3BAA-B08F40C3F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24693-A87C-65BE-756E-2C6F313F9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509EB-6F93-3108-D667-A991DDB7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F299D-9751-AD30-7695-13E8E632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17119-8226-A5D9-E939-D35E6189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6800-7C0B-F4D8-2858-2DFD64EF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B80C-E48C-2031-9F0A-0004613D1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F123B-A468-99D8-DA5D-64656971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73B90-8750-66E8-FC3D-38748D33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D33B5-207A-8CE5-A86C-EC0BA7C4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D6A2-7784-C2DC-61CE-7F1B36A7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412AD-A283-3E47-9D0C-9950D8BB3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2634A-F037-9FF0-50D2-7209B13B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6E926-F04D-7C6D-7016-2A87AFC2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6258C-13EA-E096-BD10-FB54B1BB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B2AB-02D6-BA42-C230-12ADE965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CB291-BBC0-64EA-6492-D6464AB2F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AD020-34E8-4D13-0B19-DD3F9F918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D291D-29E2-BCA1-E8BB-2DAF4E11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8D0C9-3B48-5CA4-0B14-49E94920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B859C-723A-7034-5EDB-F67C17D2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6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1C24-201C-16E1-4EE0-429E5194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E567A-5716-6711-2FE5-3208A21F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7D385-9F5C-CBDD-7109-291582E8D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30A3F-9E74-35CA-C60C-A8968F0C1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5EE4C-308B-A54C-DA05-54E45B4A4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5890E9-6DA4-641E-6992-F2C80CBB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9D0418-9F81-E20F-CD59-ACD3935B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C4FF32-2E67-EC78-F0ED-8B534D12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6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1047-41FE-FC16-ED01-1EA807EE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9C489-4B87-6A70-6A11-CBBEE878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B40D4-A433-E26B-04B6-76E98A45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21CA1-96E3-A553-B343-86FE40F3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2CBE6-C26D-910C-C5F1-318BA662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8148B-DEC2-2511-DDDF-5CCF68E6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AC244-B3AB-E3D0-7E3C-C05BDA7B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0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9186-B496-A322-0B68-1E761242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4063-B8A0-2339-A00D-45FB0901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79236-034C-0CE9-D886-8BA45C254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C2543-C109-E9B5-37E6-CFD81092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BB75F-D0C9-AA8E-2A6A-21BD5536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C867D-F898-029C-BB35-A166C15E9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5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EE8F-37AF-DDB7-2610-9AB2C7C4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77FC3-5AA1-A381-E5F8-E4623BE13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2FBB4-09FB-9043-CC97-6A16840C9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F818C-D5A9-29AF-97B7-FEF1C386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8265E-914B-DF47-F107-2BF055E7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84AE0-0E45-3804-3D57-4B8EA7DB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6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E2DC51-4F17-D7AD-9C38-4CBBD2B4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40FE8-A29F-E81F-C7ED-30A9CDBC2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78E45-4280-BB06-CFF6-14019A035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5F10-7CF9-BC46-85AB-B6AD661AF91D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73F5F-674F-888C-34A4-5C5704DE8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A36C-CB3F-D7B9-A4AC-8634D5E20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8EDF9-6578-CD48-AB2E-35905B53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6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3-3-3/Gravitational_Wav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91DA-E5AA-7868-2EE6-5F6B5AE0D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Gravitational Wave Signal From Binary Star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72493-C14B-48AC-A21B-04F9D6480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December 20, 2022</a:t>
            </a:r>
          </a:p>
          <a:p>
            <a:r>
              <a:rPr lang="en-US" dirty="0"/>
              <a:t>Liam Keeley</a:t>
            </a:r>
          </a:p>
          <a:p>
            <a:r>
              <a:rPr lang="en-US" dirty="0">
                <a:hlinkClick r:id="rId2"/>
              </a:rPr>
              <a:t>https://github.com/3-3-3/Gravitational_Waves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95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CED15-32B6-DE6A-A951-B1B708BD6E50}"/>
              </a:ext>
            </a:extLst>
          </p:cNvPr>
          <p:cNvSpPr txBox="1"/>
          <p:nvPr/>
        </p:nvSpPr>
        <p:spPr>
          <a:xfrm>
            <a:off x="194872" y="2705724"/>
            <a:ext cx="3110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Orbit Orientation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541A8-7438-6A16-4BBC-510B3ADB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319707" y="-1014293"/>
            <a:ext cx="6858000" cy="88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6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F325DC-2144-0151-49A3-B538F7CB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Wahlquist</a:t>
            </a:r>
            <a:r>
              <a:rPr lang="en-US" dirty="0"/>
              <a:t> Equations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DEE948-72A2-1A62-1481-E3873D26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4D2BFF8-E7C8-689D-60FD-266A4AD1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56" y="1702503"/>
            <a:ext cx="75182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3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Kepler’s Equation</a:t>
            </a:r>
          </a:p>
        </p:txBody>
      </p:sp>
    </p:spTree>
    <p:extLst>
      <p:ext uri="{BB962C8B-B14F-4D97-AF65-F5344CB8AC3E}">
        <p14:creationId xmlns:p14="http://schemas.microsoft.com/office/powerpoint/2010/main" val="4083332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A221-9995-D24E-8F44-C828DF28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Orbital Angle and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6A526-4CE1-8A7A-8CDB-7F97F7B9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Most obvious solution is to use Kepler’s Second Law directly giving: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Difficult to invert to give orbital angle as a function of time</a:t>
            </a:r>
          </a:p>
          <a:p>
            <a:r>
              <a:rPr lang="en-US" dirty="0"/>
              <a:t>Better to change variables to parameter psi giving the following system of equations: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first derivative of psi is easy to find, I chose to approximate psi with Newtons Method</a:t>
            </a:r>
          </a:p>
        </p:txBody>
      </p:sp>
      <p:pic>
        <p:nvPicPr>
          <p:cNvPr id="7" name="Picture 6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8470762B-1AC1-FCEE-629F-85A5002B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557" y="3971313"/>
            <a:ext cx="2302885" cy="1272069"/>
          </a:xfrm>
          <a:prstGeom prst="rect">
            <a:avLst/>
          </a:prstGeom>
        </p:spPr>
      </p:pic>
      <p:pic>
        <p:nvPicPr>
          <p:cNvPr id="11" name="Picture 10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FBED6E0-4141-C21F-63E4-47B8FB0A2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557" y="2179861"/>
            <a:ext cx="2302885" cy="7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48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8DF8A-C55F-8017-31B1-66794B0C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4813" y="2766218"/>
            <a:ext cx="4035425" cy="1325563"/>
          </a:xfrm>
        </p:spPr>
        <p:txBody>
          <a:bodyPr/>
          <a:lstStyle/>
          <a:p>
            <a:pPr algn="r"/>
            <a:r>
              <a:rPr lang="en-US" dirty="0"/>
              <a:t>Results</a:t>
            </a:r>
          </a:p>
        </p:txBody>
      </p:sp>
      <p:pic>
        <p:nvPicPr>
          <p:cNvPr id="3" name="ecc_01">
            <a:hlinkClick r:id="" action="ppaction://media"/>
            <a:extLst>
              <a:ext uri="{FF2B5EF4-FFF2-40B4-BE49-F238E27FC236}">
                <a16:creationId xmlns:a16="http://schemas.microsoft.com/office/drawing/2014/main" id="{C2D8990A-C101-ADDC-9F3E-851A0EB488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2157" y="198048"/>
            <a:ext cx="7859843" cy="66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8DF8A-C55F-8017-31B1-66794B0C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4813" y="2766218"/>
            <a:ext cx="4035425" cy="1325563"/>
          </a:xfrm>
        </p:spPr>
        <p:txBody>
          <a:bodyPr/>
          <a:lstStyle/>
          <a:p>
            <a:pPr algn="r"/>
            <a:r>
              <a:rPr lang="en-US" dirty="0"/>
              <a:t>Results</a:t>
            </a:r>
          </a:p>
        </p:txBody>
      </p:sp>
      <p:pic>
        <p:nvPicPr>
          <p:cNvPr id="3" name="ecc_04">
            <a:hlinkClick r:id="" action="ppaction://media"/>
            <a:extLst>
              <a:ext uri="{FF2B5EF4-FFF2-40B4-BE49-F238E27FC236}">
                <a16:creationId xmlns:a16="http://schemas.microsoft.com/office/drawing/2014/main" id="{9B60E2D5-B57E-196A-E058-D6AF83DBAB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2738" y="0"/>
            <a:ext cx="8069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8DF8A-C55F-8017-31B1-66794B0C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4813" y="2766218"/>
            <a:ext cx="4035425" cy="1325563"/>
          </a:xfrm>
        </p:spPr>
        <p:txBody>
          <a:bodyPr/>
          <a:lstStyle/>
          <a:p>
            <a:pPr algn="r"/>
            <a:r>
              <a:rPr lang="en-US" dirty="0"/>
              <a:t>Results</a:t>
            </a:r>
          </a:p>
        </p:txBody>
      </p:sp>
      <p:pic>
        <p:nvPicPr>
          <p:cNvPr id="2" name="ecc_07">
            <a:hlinkClick r:id="" action="ppaction://media"/>
            <a:extLst>
              <a:ext uri="{FF2B5EF4-FFF2-40B4-BE49-F238E27FC236}">
                <a16:creationId xmlns:a16="http://schemas.microsoft.com/office/drawing/2014/main" id="{55D89C1D-D1E0-0EBD-9BFC-F1810EFBA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425" y="0"/>
            <a:ext cx="8156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B54AC7-938C-C9D4-8153-D821BBA1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94" y="2766218"/>
            <a:ext cx="4945505" cy="132556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Results: Changing node orientation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F03C1D0-D3CC-6B32-FB09-D0335AACC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9" y="-53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12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B54AC7-938C-C9D4-8153-D821BBA1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94" y="2766218"/>
            <a:ext cx="4951751" cy="132556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Results: Changing Inclination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EE3C2D-D94B-D476-5486-49B8FD471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4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Peter’s Equations and Time Evolution</a:t>
            </a:r>
          </a:p>
        </p:txBody>
      </p:sp>
    </p:spTree>
    <p:extLst>
      <p:ext uri="{BB962C8B-B14F-4D97-AF65-F5344CB8AC3E}">
        <p14:creationId xmlns:p14="http://schemas.microsoft.com/office/powerpoint/2010/main" val="320428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5C8-9C59-0A06-6DCE-5E733A20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F4FD-C052-F84C-F756-E532466EE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on gravitational waves</a:t>
            </a:r>
          </a:p>
          <a:p>
            <a:r>
              <a:rPr lang="en-US" dirty="0"/>
              <a:t>The </a:t>
            </a:r>
            <a:r>
              <a:rPr lang="en-US" dirty="0" err="1"/>
              <a:t>Wahlquist</a:t>
            </a:r>
            <a:r>
              <a:rPr lang="en-US" dirty="0"/>
              <a:t> equations and Keppler’s equation</a:t>
            </a:r>
          </a:p>
          <a:p>
            <a:pPr lvl="1"/>
            <a:r>
              <a:rPr lang="en-US" dirty="0"/>
              <a:t>Initial results </a:t>
            </a:r>
          </a:p>
          <a:p>
            <a:r>
              <a:rPr lang="en-US" dirty="0"/>
              <a:t>Peter’s equations and time evolution</a:t>
            </a:r>
          </a:p>
          <a:p>
            <a:pPr lvl="1"/>
            <a:r>
              <a:rPr lang="en-US" dirty="0"/>
              <a:t>Numerical routines and Comparison with analytical solution</a:t>
            </a:r>
          </a:p>
          <a:p>
            <a:pPr lvl="1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7686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DE6EB4-6628-A5D4-46FD-52201403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Decreasing Eccentricity, Semi-major Axis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42D412-8EA6-90C1-F795-8E5FFE7A4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Gravitational waves carry energy, so binary star system orbits must shed energy as they emit gravitational waves</a:t>
            </a:r>
          </a:p>
          <a:p>
            <a:r>
              <a:rPr lang="en-US" dirty="0"/>
              <a:t>From considerations of conservation of energy and angular momentum, Peters proposed the following equations for the time evolution of binary star system: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B0DFB78-D86F-7B8C-A953-A0C1FA6E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292" y="4076245"/>
            <a:ext cx="4721416" cy="13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63D5-2CFA-EBED-E2C8-435E44B7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B893-6C0C-4C08-6354-C22935EFD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decoupled by dividing and integrating, giving: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need to solve for eccentricity</a:t>
            </a:r>
          </a:p>
          <a:p>
            <a:r>
              <a:rPr lang="en-US" dirty="0"/>
              <a:t>Still quite difficult because change is gradual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02954-FBEB-A66E-1E18-6A8C806D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6" y="2321081"/>
            <a:ext cx="6913868" cy="8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63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Numerical Routines</a:t>
            </a:r>
          </a:p>
        </p:txBody>
      </p:sp>
    </p:spTree>
    <p:extLst>
      <p:ext uri="{BB962C8B-B14F-4D97-AF65-F5344CB8AC3E}">
        <p14:creationId xmlns:p14="http://schemas.microsoft.com/office/powerpoint/2010/main" val="3413179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D95AA8-AD1D-D2B4-C5DF-64B2BAE1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3BF2F-A902-9F35-B904-6556CDE52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approximation </a:t>
            </a:r>
          </a:p>
          <a:p>
            <a:r>
              <a:rPr lang="en-US" dirty="0"/>
              <a:t>(Not surprisingly) not convergent</a:t>
            </a:r>
          </a:p>
        </p:txBody>
      </p:sp>
    </p:spTree>
    <p:extLst>
      <p:ext uri="{BB962C8B-B14F-4D97-AF65-F5344CB8AC3E}">
        <p14:creationId xmlns:p14="http://schemas.microsoft.com/office/powerpoint/2010/main" val="2269555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D4CCF7-8A92-3181-98E6-EA3AD2E7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11AFCB-20CB-DD66-213F-6DDB5D83F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 on Euler’s method </a:t>
            </a:r>
          </a:p>
          <a:p>
            <a:r>
              <a:rPr lang="en-US" dirty="0"/>
              <a:t>uses information from an initial Euler step to compute derivatives at a variety of points in the step interval</a:t>
            </a:r>
          </a:p>
          <a:p>
            <a:r>
              <a:rPr lang="en-US" dirty="0"/>
              <a:t>takes a weighted average of these points to estimate total change in function over the step interval</a:t>
            </a:r>
          </a:p>
        </p:txBody>
      </p:sp>
    </p:spTree>
    <p:extLst>
      <p:ext uri="{BB962C8B-B14F-4D97-AF65-F5344CB8AC3E}">
        <p14:creationId xmlns:p14="http://schemas.microsoft.com/office/powerpoint/2010/main" val="2187120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BEF7CC-9C0D-8AE8-96B3-D8D06BC96B9F}"/>
              </a:ext>
            </a:extLst>
          </p:cNvPr>
          <p:cNvSpPr txBox="1"/>
          <p:nvPr/>
        </p:nvSpPr>
        <p:spPr>
          <a:xfrm>
            <a:off x="0" y="2668249"/>
            <a:ext cx="2869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Fourth Order Runge-</a:t>
            </a:r>
            <a:r>
              <a:rPr lang="en-US" sz="3600" dirty="0" err="1"/>
              <a:t>Kutta</a:t>
            </a:r>
            <a:endParaRPr lang="en-US" sz="3600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F466497-A2CE-082F-3F18-2EDC91F6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44" y="0"/>
            <a:ext cx="932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3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F421-265C-4D4C-7C4F-952834F4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Step Size For 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369BF-F417-BDFE-0100-F3F3BE625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Wish to take large steps where functions changes slowly, and small steps where it changes rapidly</a:t>
            </a:r>
          </a:p>
          <a:p>
            <a:r>
              <a:rPr lang="en-US" dirty="0"/>
              <a:t>Higher order Runge-</a:t>
            </a:r>
            <a:r>
              <a:rPr lang="en-US" dirty="0" err="1"/>
              <a:t>Kutta</a:t>
            </a:r>
            <a:r>
              <a:rPr lang="en-US" dirty="0"/>
              <a:t> methods have embedded formulas; we can combine each estimate k in multiple ways to arrive at an answer </a:t>
            </a:r>
          </a:p>
          <a:p>
            <a:r>
              <a:rPr lang="en-US" dirty="0"/>
              <a:t>Different combinations have error proportional to different powers of the step size; the difference estimates the error on the lower order method</a:t>
            </a:r>
          </a:p>
          <a:p>
            <a:r>
              <a:rPr lang="en-US" dirty="0"/>
              <a:t>Error estimation can be used to approximate error on lower order solution, and this can be used to update step size so both desired error and step sizes are achieved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71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E06E-A61B-3264-8A2B-CB79A814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Other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5B0C-45D6-1907-7731-1D2A1877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own adaptive step size code took too many steps to estimate error to be efficient </a:t>
            </a:r>
          </a:p>
          <a:p>
            <a:r>
              <a:rPr lang="en-US" dirty="0"/>
              <a:t>Used a variety of routines provided in </a:t>
            </a:r>
            <a:r>
              <a:rPr lang="en-US" dirty="0" err="1"/>
              <a:t>scipy.integrate</a:t>
            </a:r>
            <a:r>
              <a:rPr lang="en-US" dirty="0"/>
              <a:t> (including the one I programmed)</a:t>
            </a:r>
          </a:p>
          <a:p>
            <a:r>
              <a:rPr lang="en-US" dirty="0"/>
              <a:t>Also failed, with step size getting too small</a:t>
            </a:r>
          </a:p>
        </p:txBody>
      </p:sp>
    </p:spTree>
    <p:extLst>
      <p:ext uri="{BB962C8B-B14F-4D97-AF65-F5344CB8AC3E}">
        <p14:creationId xmlns:p14="http://schemas.microsoft.com/office/powerpoint/2010/main" val="45182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C2B4-45CA-AFFD-AFAC-8689ED00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of Fourth Order Runge-</a:t>
            </a:r>
            <a:r>
              <a:rPr lang="en-US" dirty="0" err="1"/>
              <a:t>Kutta</a:t>
            </a:r>
            <a:r>
              <a:rPr lang="en-US" dirty="0"/>
              <a:t>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AD143-5C13-9ECC-2808-C31B79B1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highest order, our eccentricity derivative is proportional to the inverse square of the eccentricity</a:t>
            </a:r>
          </a:p>
          <a:p>
            <a:r>
              <a:rPr lang="en-US" dirty="0"/>
              <a:t>We expect eccentricity to be changing fastest in the circular orbit limit (directly before coalescence)</a:t>
            </a:r>
          </a:p>
          <a:p>
            <a:r>
              <a:rPr lang="en-US" dirty="0"/>
              <a:t>For circular orbit, there is the following analytic solution for </a:t>
            </a:r>
            <a:r>
              <a:rPr lang="en-US" dirty="0" err="1"/>
              <a:t>thetime</a:t>
            </a:r>
            <a:r>
              <a:rPr lang="en-US" dirty="0"/>
              <a:t> evolution of the gravitational wave frequency:</a:t>
            </a:r>
          </a:p>
          <a:p>
            <a:endParaRPr lang="en-US" dirty="0"/>
          </a:p>
          <a:p>
            <a:r>
              <a:rPr lang="en-US" dirty="0"/>
              <a:t>Where: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513402C-E481-9D1B-C24B-7E22DD1B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50" y="4582778"/>
            <a:ext cx="2527300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0D153-DA3F-E947-1161-51D327EBC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528" y="5631454"/>
            <a:ext cx="1674243" cy="472223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EC981F44-DA5D-36EA-8232-F95EDCCFD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901" y="5545596"/>
            <a:ext cx="1674243" cy="643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24E64-FC66-1AFF-EB83-CD41DCB4C78A}"/>
              </a:ext>
            </a:extLst>
          </p:cNvPr>
          <p:cNvSpPr txBox="1"/>
          <p:nvPr/>
        </p:nvSpPr>
        <p:spPr>
          <a:xfrm>
            <a:off x="7540053" y="4686004"/>
            <a:ext cx="65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453556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C4E1176-2972-14E9-43B8-F6BB0B65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47" y="-1"/>
            <a:ext cx="7999575" cy="68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1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Gravitational Wave Background</a:t>
            </a:r>
          </a:p>
        </p:txBody>
      </p:sp>
    </p:spTree>
    <p:extLst>
      <p:ext uri="{BB962C8B-B14F-4D97-AF65-F5344CB8AC3E}">
        <p14:creationId xmlns:p14="http://schemas.microsoft.com/office/powerpoint/2010/main" val="1083001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74050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5471E84-2A57-4AD9-D0B4-E7F20BE4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5" y="1593954"/>
            <a:ext cx="4901782" cy="3812497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B3BF0F-FB14-49F3-3A44-62941B0F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45" y="1593954"/>
            <a:ext cx="4901782" cy="38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7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2C15F8A-8113-AE5B-D7D6-2D8EA559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315" y="1522751"/>
            <a:ext cx="4901783" cy="3812498"/>
          </a:xfrm>
          <a:prstGeom prst="rect">
            <a:avLst/>
          </a:prstGeom>
        </p:spPr>
      </p:pic>
      <p:pic>
        <p:nvPicPr>
          <p:cNvPr id="6" name="Picture 5" descr="A picture containing text, athletic game, sport&#10;&#10;Description automatically generated">
            <a:extLst>
              <a:ext uri="{FF2B5EF4-FFF2-40B4-BE49-F238E27FC236}">
                <a16:creationId xmlns:a16="http://schemas.microsoft.com/office/drawing/2014/main" id="{AEAC7BD8-39C7-F9AA-1044-08D8E0F69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4" y="1522752"/>
            <a:ext cx="4901782" cy="38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05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wing_Up">
            <a:hlinkClick r:id="" action="ppaction://media"/>
            <a:extLst>
              <a:ext uri="{FF2B5EF4-FFF2-40B4-BE49-F238E27FC236}">
                <a16:creationId xmlns:a16="http://schemas.microsoft.com/office/drawing/2014/main" id="{2F2EE973-C330-8B16-9F99-9882056766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8699" y="0"/>
            <a:ext cx="4908836" cy="688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AE4A7F-B8F7-9491-C724-5D5CE624A65D}"/>
              </a:ext>
            </a:extLst>
          </p:cNvPr>
          <p:cNvSpPr txBox="1"/>
          <p:nvPr/>
        </p:nvSpPr>
        <p:spPr>
          <a:xfrm>
            <a:off x="374753" y="2828835"/>
            <a:ext cx="5891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/>
              <a:t>Coalescence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07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59883-AA8E-1E09-5D87-67EBD6A1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Cited: Background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3B922-93F7-44E3-F9FE-3D937DD05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 Purdue, Patricia. Introduction to Gravitational Waves, Jan. 2021.</a:t>
            </a:r>
          </a:p>
          <a:p>
            <a:pPr marL="0" indent="0">
              <a:buNone/>
            </a:pPr>
            <a:r>
              <a:rPr lang="en-US" dirty="0"/>
              <a:t>[2] </a:t>
            </a:r>
            <a:r>
              <a:rPr lang="en-US" dirty="0" err="1"/>
              <a:t>Hartle</a:t>
            </a:r>
            <a:r>
              <a:rPr lang="en-US" dirty="0"/>
              <a:t> reading (chapter 2). </a:t>
            </a:r>
          </a:p>
        </p:txBody>
      </p:sp>
    </p:spTree>
    <p:extLst>
      <p:ext uri="{BB962C8B-B14F-4D97-AF65-F5344CB8AC3E}">
        <p14:creationId xmlns:p14="http://schemas.microsoft.com/office/powerpoint/2010/main" val="210094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EE56-0968-D6A5-FFE2-C83A59AB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Wahlquist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3FE63-38FB-3BC9-759E-F7271866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[3] </a:t>
            </a:r>
            <a:r>
              <a:rPr lang="en-US" dirty="0" err="1"/>
              <a:t>Wahlquist</a:t>
            </a:r>
            <a:r>
              <a:rPr lang="en-US" dirty="0"/>
              <a:t>, Hugo. “The Doppler Response to Gravitational Waves from a Binary Star Source”. </a:t>
            </a:r>
            <a:r>
              <a:rPr lang="en-US" i="1" dirty="0"/>
              <a:t>General Relativity and Gravitation, </a:t>
            </a:r>
            <a:r>
              <a:rPr lang="en-US" dirty="0"/>
              <a:t>Vol 19., No. 11, 1987.</a:t>
            </a:r>
          </a:p>
        </p:txBody>
      </p:sp>
    </p:spTree>
    <p:extLst>
      <p:ext uri="{BB962C8B-B14F-4D97-AF65-F5344CB8AC3E}">
        <p14:creationId xmlns:p14="http://schemas.microsoft.com/office/powerpoint/2010/main" val="68925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B9D960-BEB9-9ABE-5AE1-966AED2E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Kepler’s Equation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884792-93B4-ED04-9EEF-C92CBA55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[4] See e.g. Marion and Thornton Chapter 7, Classical Mechanics </a:t>
            </a:r>
          </a:p>
        </p:txBody>
      </p:sp>
    </p:spTree>
    <p:extLst>
      <p:ext uri="{BB962C8B-B14F-4D97-AF65-F5344CB8AC3E}">
        <p14:creationId xmlns:p14="http://schemas.microsoft.com/office/powerpoint/2010/main" val="374421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4556DB-C702-5506-5282-819917A5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Peters Time Evolution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6EC5B-A611-7E79-1079-072021524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[5] P. C. Peters. “Gravitational Radiation and the Motion of Two Point Masses”. </a:t>
            </a:r>
            <a:r>
              <a:rPr lang="en-US" i="1" dirty="0"/>
              <a:t>Physical Review, </a:t>
            </a:r>
            <a:r>
              <a:rPr lang="en-US" dirty="0"/>
              <a:t>Volume 136 Number 4b, July 1964.</a:t>
            </a:r>
          </a:p>
          <a:p>
            <a:pPr marL="0" indent="0">
              <a:buNone/>
            </a:pPr>
            <a:r>
              <a:rPr lang="en-US" dirty="0"/>
              <a:t>[6] </a:t>
            </a:r>
            <a:r>
              <a:rPr lang="en-US" dirty="0" err="1"/>
              <a:t>Maggoire</a:t>
            </a:r>
            <a:r>
              <a:rPr lang="en-US" dirty="0"/>
              <a:t>, Michele. </a:t>
            </a:r>
            <a:r>
              <a:rPr lang="en-US" i="1" dirty="0"/>
              <a:t>Gravitational Waves Volume 1: Theory and </a:t>
            </a:r>
            <a:r>
              <a:rPr lang="en-US" i="1" dirty="0" err="1"/>
              <a:t>Expirements</a:t>
            </a:r>
            <a:r>
              <a:rPr lang="en-US" i="1" dirty="0"/>
              <a:t>. </a:t>
            </a:r>
            <a:r>
              <a:rPr lang="en-US" dirty="0"/>
              <a:t>Oxford University Press, 2008.</a:t>
            </a:r>
          </a:p>
        </p:txBody>
      </p:sp>
    </p:spTree>
    <p:extLst>
      <p:ext uri="{BB962C8B-B14F-4D97-AF65-F5344CB8AC3E}">
        <p14:creationId xmlns:p14="http://schemas.microsoft.com/office/powerpoint/2010/main" val="2381745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825F-A6D3-8AC2-E171-F70AF842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137F7-25EB-24D9-48CD-6B7D774AF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[6] William Press, Saul </a:t>
            </a:r>
            <a:r>
              <a:rPr lang="en-US" dirty="0" err="1"/>
              <a:t>Teukolsky</a:t>
            </a:r>
            <a:r>
              <a:rPr lang="en-US" dirty="0"/>
              <a:t>, William </a:t>
            </a:r>
            <a:r>
              <a:rPr lang="en-US" dirty="0" err="1"/>
              <a:t>Vettterling</a:t>
            </a:r>
            <a:r>
              <a:rPr lang="en-US" dirty="0"/>
              <a:t>, and Brian Flannery. </a:t>
            </a:r>
            <a:r>
              <a:rPr lang="en-US" i="1" dirty="0"/>
              <a:t>Numerical Recipes: The Art of Scientific Computing</a:t>
            </a:r>
            <a:r>
              <a:rPr lang="en-US" dirty="0"/>
              <a:t>. Cambridge University Press, 2007.</a:t>
            </a:r>
          </a:p>
          <a:p>
            <a:pPr marL="0" indent="0">
              <a:buNone/>
            </a:pPr>
            <a:r>
              <a:rPr lang="en-US" dirty="0"/>
              <a:t>[7] </a:t>
            </a:r>
            <a:r>
              <a:rPr lang="en-US" dirty="0" err="1"/>
              <a:t>Holliwell</a:t>
            </a:r>
            <a:r>
              <a:rPr lang="en-US" dirty="0"/>
              <a:t> and Sahakian. </a:t>
            </a:r>
            <a:r>
              <a:rPr lang="en-US" i="1" dirty="0"/>
              <a:t>Modern Classical Mechanics</a:t>
            </a:r>
            <a:r>
              <a:rPr lang="en-US" dirty="0"/>
              <a:t>. Cambridge University Press, 2021.</a:t>
            </a:r>
          </a:p>
        </p:txBody>
      </p:sp>
    </p:spTree>
    <p:extLst>
      <p:ext uri="{BB962C8B-B14F-4D97-AF65-F5344CB8AC3E}">
        <p14:creationId xmlns:p14="http://schemas.microsoft.com/office/powerpoint/2010/main" val="7926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C104B5-9376-68F6-84C8-787C4A0A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special relativity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C06D48-7BDF-7469-E861-DCB76CBF1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between points in 3D-space is not the same for all observers</a:t>
            </a:r>
          </a:p>
          <a:p>
            <a:pPr lvl="1"/>
            <a:r>
              <a:rPr lang="en-US" dirty="0"/>
              <a:t>Moving observers observe contracted distances</a:t>
            </a:r>
          </a:p>
          <a:p>
            <a:pPr lvl="1"/>
            <a:r>
              <a:rPr lang="en-US" dirty="0"/>
              <a:t>Moving observers experience less time after traveling some distance </a:t>
            </a:r>
          </a:p>
          <a:p>
            <a:r>
              <a:rPr lang="en-US" dirty="0"/>
              <a:t>In a relative world, time and space are not the same quantities for all observers. However, the following quantity is invariant in all inertial frames: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is how we measure distance in flat spacetime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CD0E9-83FB-46B2-F32B-00A382113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16" y="4529138"/>
            <a:ext cx="586316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1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5EBE-E41F-A99F-7A0A-930757FA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Relativity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DD64-93C2-4CC1-F682-0689CE58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how distances on the surface of the Earth are warped because we must travel on the surface of a sphere, distances in space time are disturbed in the vicinity of high mass densities</a:t>
            </a:r>
          </a:p>
          <a:p>
            <a:r>
              <a:rPr lang="en-US" dirty="0"/>
              <a:t>When a large, asymmetric mass density moves at high velocities, these disturbances can propagate through space, and warp how distance is measured far from the original source</a:t>
            </a:r>
          </a:p>
        </p:txBody>
      </p:sp>
    </p:spTree>
    <p:extLst>
      <p:ext uri="{BB962C8B-B14F-4D97-AF65-F5344CB8AC3E}">
        <p14:creationId xmlns:p14="http://schemas.microsoft.com/office/powerpoint/2010/main" val="82078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35C2-D50F-FEF1-98E3-2044A6A8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Gravitational Waves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97B5F-DD8D-705C-102C-569FE01F9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propagating disturbances are known as gravitational waves, and squeeze and stretch the distances between objects as the move through spacetime </a:t>
            </a:r>
          </a:p>
          <a:p>
            <a:r>
              <a:rPr lang="en-US" dirty="0"/>
              <a:t>Their effects can be decomposed into two polarizations, h-plus and   h-cross, which act at 45° to each other </a:t>
            </a:r>
          </a:p>
        </p:txBody>
      </p:sp>
    </p:spTree>
    <p:extLst>
      <p:ext uri="{BB962C8B-B14F-4D97-AF65-F5344CB8AC3E}">
        <p14:creationId xmlns:p14="http://schemas.microsoft.com/office/powerpoint/2010/main" val="247913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7A4E-E383-17E6-1052-3EA70CC3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7" y="2766218"/>
            <a:ext cx="6871739" cy="1325563"/>
          </a:xfrm>
        </p:spPr>
        <p:txBody>
          <a:bodyPr>
            <a:normAutofit/>
          </a:bodyPr>
          <a:lstStyle/>
          <a:p>
            <a:r>
              <a:rPr lang="en-US" dirty="0"/>
              <a:t>Physical Effect of Gravitational Waves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FCB1ABC-79FD-9DAD-620B-B08243DB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306" y="740762"/>
            <a:ext cx="2688237" cy="268823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09C1694-77BF-1B78-B2C9-42473C6F1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307" y="3550808"/>
            <a:ext cx="2688236" cy="2688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3B2949-536B-FC76-A03C-5484E97A6EC4}"/>
              </a:ext>
            </a:extLst>
          </p:cNvPr>
          <p:cNvSpPr txBox="1"/>
          <p:nvPr/>
        </p:nvSpPr>
        <p:spPr>
          <a:xfrm>
            <a:off x="7170291" y="1409076"/>
            <a:ext cx="1504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h+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D2F5A-B269-1F13-D27B-98274063FF15}"/>
              </a:ext>
            </a:extLst>
          </p:cNvPr>
          <p:cNvSpPr txBox="1"/>
          <p:nvPr/>
        </p:nvSpPr>
        <p:spPr>
          <a:xfrm>
            <a:off x="7170291" y="4340929"/>
            <a:ext cx="1504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hx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1622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318D5-C242-840A-0E76-B66B5B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Wahlquist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Equations</a:t>
            </a:r>
          </a:p>
        </p:txBody>
      </p:sp>
    </p:spTree>
    <p:extLst>
      <p:ext uri="{BB962C8B-B14F-4D97-AF65-F5344CB8AC3E}">
        <p14:creationId xmlns:p14="http://schemas.microsoft.com/office/powerpoint/2010/main" val="181629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0C07D5-EBC4-55F0-A517-BE39B31D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Star Systems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D6607C-3850-E10F-BE7D-37A6402CF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9988"/>
          </a:xfrm>
        </p:spPr>
        <p:txBody>
          <a:bodyPr>
            <a:normAutofit/>
          </a:bodyPr>
          <a:lstStyle/>
          <a:p>
            <a:r>
              <a:rPr lang="en-US" dirty="0"/>
              <a:t>Binary star systems are solar systems with two stars in orbit about their mutual centers of mass</a:t>
            </a:r>
          </a:p>
          <a:p>
            <a:r>
              <a:rPr lang="en-US" dirty="0"/>
              <a:t>Such systems meet the criteria to produce gravitational waves:</a:t>
            </a:r>
          </a:p>
          <a:p>
            <a:pPr lvl="1"/>
            <a:r>
              <a:rPr lang="en-US" dirty="0"/>
              <a:t>Massive, moving, </a:t>
            </a:r>
            <a:r>
              <a:rPr lang="en-US" dirty="0" err="1"/>
              <a:t>assymetric</a:t>
            </a:r>
            <a:endParaRPr lang="en-US" dirty="0"/>
          </a:p>
          <a:p>
            <a:r>
              <a:rPr lang="en-US" dirty="0"/>
              <a:t>When observing a binary system we need to consider the following parameters:</a:t>
            </a:r>
          </a:p>
          <a:p>
            <a:pPr lvl="1"/>
            <a:r>
              <a:rPr lang="en-US" dirty="0"/>
              <a:t>Orbital eccentricity, mass of each star</a:t>
            </a:r>
          </a:p>
          <a:p>
            <a:pPr lvl="1"/>
            <a:r>
              <a:rPr lang="en-US" dirty="0"/>
              <a:t>Orbital period or semimajor axis </a:t>
            </a:r>
          </a:p>
          <a:p>
            <a:pPr lvl="1"/>
            <a:r>
              <a:rPr lang="en-US" dirty="0"/>
              <a:t>Orientation and position of system relative to Earth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52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3730</TotalTime>
  <Words>936</Words>
  <Application>Microsoft Macintosh PowerPoint</Application>
  <PresentationFormat>Widescreen</PresentationFormat>
  <Paragraphs>122</Paragraphs>
  <Slides>38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 2013 - 2022</vt:lpstr>
      <vt:lpstr>Gravitational Wave Signal From Binary Star Systems</vt:lpstr>
      <vt:lpstr>Topics</vt:lpstr>
      <vt:lpstr>Gravitational Wave Background</vt:lpstr>
      <vt:lpstr>Review of special relativity</vt:lpstr>
      <vt:lpstr>General Relativity</vt:lpstr>
      <vt:lpstr>Gravitational Waves</vt:lpstr>
      <vt:lpstr>Physical Effect of Gravitational Waves</vt:lpstr>
      <vt:lpstr>The Wahlquist Equations</vt:lpstr>
      <vt:lpstr>Binary Star Systems</vt:lpstr>
      <vt:lpstr>PowerPoint Presentation</vt:lpstr>
      <vt:lpstr>Wahlquist Equations</vt:lpstr>
      <vt:lpstr>Kepler’s Equation</vt:lpstr>
      <vt:lpstr>Relating Orbital Angle and Time</vt:lpstr>
      <vt:lpstr>Results</vt:lpstr>
      <vt:lpstr>Results</vt:lpstr>
      <vt:lpstr>Results</vt:lpstr>
      <vt:lpstr>Results: Changing node orientation</vt:lpstr>
      <vt:lpstr>Results: Changing Inclination</vt:lpstr>
      <vt:lpstr>Peter’s Equations and Time Evolution</vt:lpstr>
      <vt:lpstr>Decreasing Eccentricity, Semi-major Axis</vt:lpstr>
      <vt:lpstr>Decoupling</vt:lpstr>
      <vt:lpstr>Numerical Routines</vt:lpstr>
      <vt:lpstr>Euler’s Method</vt:lpstr>
      <vt:lpstr>Runge-Kutta Methods</vt:lpstr>
      <vt:lpstr>PowerPoint Presentation</vt:lpstr>
      <vt:lpstr>Adaptive Step Size For Runge-Kutta Methods</vt:lpstr>
      <vt:lpstr>Results and Other Methods</vt:lpstr>
      <vt:lpstr>Check of Fourth Order Runge-Kutta Method</vt:lpstr>
      <vt:lpstr>PowerPoint Presentation</vt:lpstr>
      <vt:lpstr>Results</vt:lpstr>
      <vt:lpstr>PowerPoint Presentation</vt:lpstr>
      <vt:lpstr>PowerPoint Presentation</vt:lpstr>
      <vt:lpstr>PowerPoint Presentation</vt:lpstr>
      <vt:lpstr>Works Cited: Background </vt:lpstr>
      <vt:lpstr>Wahlquist</vt:lpstr>
      <vt:lpstr>Kepler’s Equation</vt:lpstr>
      <vt:lpstr>Peters Time Evolution</vt:lpstr>
      <vt:lpstr>Numerical Routines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Gravitational Wave Signal From Binary Star Systems</dc:title>
  <dc:creator>Liam Keeley (S)</dc:creator>
  <cp:lastModifiedBy>Liam Keeley (S)</cp:lastModifiedBy>
  <cp:revision>2</cp:revision>
  <dcterms:created xsi:type="dcterms:W3CDTF">2022-12-19T16:09:10Z</dcterms:created>
  <dcterms:modified xsi:type="dcterms:W3CDTF">2022-12-22T06:19:26Z</dcterms:modified>
</cp:coreProperties>
</file>